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5" r:id="rId4"/>
    <p:sldId id="261" r:id="rId5"/>
    <p:sldId id="263" r:id="rId6"/>
    <p:sldId id="264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8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03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31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9039F0C-2695-4634-961E-B541529F03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579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29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65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50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227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6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4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16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B755-DD37-4A43-B5E7-56B7E2115925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2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3B755-DD37-4A43-B5E7-56B7E2115925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12782-9D82-4862-9E85-818E9871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55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</a:rPr>
              <a:t>Proposito</a:t>
            </a:r>
            <a:r>
              <a:rPr lang="en-US" dirty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52: </a:t>
            </a:r>
            <a:r>
              <a:rPr lang="en-US" dirty="0" smtClean="0"/>
              <a:t>¿</a:t>
            </a:r>
            <a:r>
              <a:rPr lang="en-US" dirty="0" err="1"/>
              <a:t>D</a:t>
            </a:r>
            <a:r>
              <a:rPr lang="en-US" dirty="0" err="1" smtClean="0"/>
              <a:t>evuelves</a:t>
            </a:r>
            <a:r>
              <a:rPr lang="en-US" dirty="0" smtClean="0"/>
              <a:t> </a:t>
            </a:r>
            <a:r>
              <a:rPr lang="en-US" dirty="0" err="1" smtClean="0"/>
              <a:t>tus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 a la </a:t>
            </a:r>
            <a:r>
              <a:rPr lang="en-US" dirty="0" err="1" smtClean="0"/>
              <a:t>biblioteca</a:t>
            </a:r>
            <a:r>
              <a:rPr lang="en-US" dirty="0" smtClean="0"/>
              <a:t> a </a:t>
            </a:r>
            <a:r>
              <a:rPr lang="en-US" dirty="0" err="1" smtClean="0"/>
              <a:t>tiempo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None/>
            </a:pPr>
            <a:r>
              <a:rPr lang="en-US" i="1" dirty="0" err="1">
                <a:solidFill>
                  <a:srgbClr val="00B050"/>
                </a:solidFill>
              </a:rPr>
              <a:t>L.o</a:t>
            </a:r>
            <a:r>
              <a:rPr lang="en-US" i="1" dirty="0">
                <a:solidFill>
                  <a:srgbClr val="00B050"/>
                </a:solidFill>
              </a:rPr>
              <a:t>: to learn to form &amp; use O</a:t>
            </a:r>
            <a:r>
              <a:rPr lang="en-US" i="1" dirty="0">
                <a:solidFill>
                  <a:srgbClr val="00B050"/>
                </a:solidFill>
                <a:sym typeface="Wingdings" panose="05000000000000000000" pitchFamily="2" charset="2"/>
              </a:rPr>
              <a:t>UE stem changing </a:t>
            </a:r>
            <a:r>
              <a:rPr lang="en-US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verbs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Actividad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Inicial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: </a:t>
            </a:r>
            <a:r>
              <a:rPr lang="en-US" dirty="0" err="1" smtClean="0">
                <a:sym typeface="Wingdings" panose="05000000000000000000" pitchFamily="2" charset="2"/>
              </a:rPr>
              <a:t>Conjuga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los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verbos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arenR"/>
            </a:pPr>
            <a:r>
              <a:rPr lang="en-US" dirty="0" err="1" smtClean="0">
                <a:sym typeface="Wingdings" panose="05000000000000000000" pitchFamily="2" charset="2"/>
              </a:rPr>
              <a:t>Deber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i="1" dirty="0" smtClean="0">
                <a:sym typeface="Wingdings" panose="05000000000000000000" pitchFamily="2" charset="2"/>
              </a:rPr>
              <a:t>(to have to)</a:t>
            </a:r>
          </a:p>
          <a:p>
            <a:pPr marL="514350" indent="-514350">
              <a:buAutoNum type="arabicParenR"/>
            </a:pPr>
            <a:r>
              <a:rPr lang="en-US" dirty="0" err="1" smtClean="0">
                <a:sym typeface="Wingdings" panose="05000000000000000000" pitchFamily="2" charset="2"/>
              </a:rPr>
              <a:t>Vivir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i="1" dirty="0" smtClean="0">
                <a:sym typeface="Wingdings" panose="05000000000000000000" pitchFamily="2" charset="2"/>
              </a:rPr>
              <a:t>(to live)</a:t>
            </a:r>
            <a:endParaRPr lang="en-US" dirty="0" smtClean="0">
              <a:sym typeface="Wingdings" panose="05000000000000000000" pitchFamily="2" charset="2"/>
            </a:endParaRPr>
          </a:p>
          <a:p>
            <a:pPr marL="514350" indent="-514350">
              <a:buAutoNum type="arabicParenR"/>
            </a:pPr>
            <a:r>
              <a:rPr lang="en-US" dirty="0" smtClean="0">
                <a:sym typeface="Wingdings" panose="05000000000000000000" pitchFamily="2" charset="2"/>
              </a:rPr>
              <a:t>Meter (</a:t>
            </a:r>
            <a:r>
              <a:rPr lang="en-US" i="1" dirty="0" smtClean="0">
                <a:sym typeface="Wingdings" panose="05000000000000000000" pitchFamily="2" charset="2"/>
              </a:rPr>
              <a:t>to insert)</a:t>
            </a:r>
          </a:p>
          <a:p>
            <a:pPr marL="514350" indent="-514350">
              <a:buAutoNum type="arabicParenR"/>
            </a:pPr>
            <a:r>
              <a:rPr lang="en-US" dirty="0" err="1" smtClean="0">
                <a:sym typeface="Wingdings" panose="05000000000000000000" pitchFamily="2" charset="2"/>
              </a:rPr>
              <a:t>Subir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i="1" dirty="0" smtClean="0">
                <a:sym typeface="Wingdings" panose="05000000000000000000" pitchFamily="2" charset="2"/>
              </a:rPr>
              <a:t>(to go up)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rgbClr val="7030A0"/>
                </a:solidFill>
              </a:rPr>
              <a:t>Me llamo _______________  Clase </a:t>
            </a:r>
            <a:r>
              <a:rPr lang="en-US" sz="3600" dirty="0" smtClean="0">
                <a:solidFill>
                  <a:srgbClr val="7030A0"/>
                </a:solidFill>
              </a:rPr>
              <a:t>702</a:t>
            </a:r>
            <a:r>
              <a:rPr lang="en-US" sz="3600" dirty="0">
                <a:solidFill>
                  <a:srgbClr val="7030A0"/>
                </a:solidFill>
              </a:rPr>
              <a:t/>
            </a:r>
            <a:br>
              <a:rPr lang="en-US" sz="3600" dirty="0">
                <a:solidFill>
                  <a:srgbClr val="7030A0"/>
                </a:solidFill>
              </a:rPr>
            </a:br>
            <a:r>
              <a:rPr lang="en-US" sz="3600" dirty="0">
                <a:solidFill>
                  <a:srgbClr val="7030A0"/>
                </a:solidFill>
              </a:rPr>
              <a:t>la fecha es el </a:t>
            </a:r>
            <a:r>
              <a:rPr lang="en-US" sz="3600" dirty="0" smtClean="0">
                <a:solidFill>
                  <a:srgbClr val="7030A0"/>
                </a:solidFill>
              </a:rPr>
              <a:t>15 </a:t>
            </a:r>
            <a:r>
              <a:rPr lang="en-US" sz="3600" dirty="0" smtClean="0">
                <a:solidFill>
                  <a:srgbClr val="7030A0"/>
                </a:solidFill>
              </a:rPr>
              <a:t>de </a:t>
            </a:r>
            <a:r>
              <a:rPr lang="en-US" sz="3600" dirty="0" err="1" smtClean="0">
                <a:solidFill>
                  <a:srgbClr val="7030A0"/>
                </a:solidFill>
              </a:rPr>
              <a:t>marzo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>
                <a:solidFill>
                  <a:srgbClr val="7030A0"/>
                </a:solidFill>
              </a:rPr>
              <a:t>del </a:t>
            </a:r>
            <a:r>
              <a:rPr lang="en-US" sz="3600" dirty="0" smtClean="0">
                <a:solidFill>
                  <a:srgbClr val="7030A0"/>
                </a:solidFill>
              </a:rPr>
              <a:t>2018</a:t>
            </a:r>
            <a:endParaRPr lang="en-US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9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en-US" sz="4000" b="1" dirty="0" err="1">
                <a:solidFill>
                  <a:srgbClr val="FF0000"/>
                </a:solidFill>
              </a:rPr>
              <a:t>Verbos</a:t>
            </a:r>
            <a:r>
              <a:rPr lang="en-US" altLang="en-US" sz="4000" b="1" dirty="0">
                <a:solidFill>
                  <a:srgbClr val="FF0000"/>
                </a:solidFill>
              </a:rPr>
              <a:t> de </a:t>
            </a:r>
            <a:r>
              <a:rPr lang="en-US" altLang="en-US" sz="4000" b="1" dirty="0" err="1">
                <a:solidFill>
                  <a:srgbClr val="FF0000"/>
                </a:solidFill>
              </a:rPr>
              <a:t>cambio</a:t>
            </a:r>
            <a:r>
              <a:rPr lang="en-US" altLang="en-US" sz="4000" b="1" dirty="0">
                <a:solidFill>
                  <a:srgbClr val="FF0000"/>
                </a:solidFill>
              </a:rPr>
              <a:t> radical O</a:t>
            </a:r>
            <a:r>
              <a:rPr lang="en-US" altLang="en-US" sz="4000" b="1" dirty="0">
                <a:solidFill>
                  <a:srgbClr val="FF0000"/>
                </a:solidFill>
                <a:sym typeface="Wingdings" pitchFamily="2" charset="2"/>
              </a:rPr>
              <a:t> UE</a:t>
            </a:r>
            <a:r>
              <a:rPr lang="en-US" altLang="en-US" sz="4000" b="1" dirty="0">
                <a:solidFill>
                  <a:srgbClr val="008000"/>
                </a:solidFill>
                <a:sym typeface="Wingdings" pitchFamily="2" charset="2"/>
              </a:rPr>
              <a:t/>
            </a:r>
            <a:br>
              <a:rPr lang="en-US" altLang="en-US" sz="4000" b="1" dirty="0">
                <a:solidFill>
                  <a:srgbClr val="008000"/>
                </a:solidFill>
                <a:sym typeface="Wingdings" pitchFamily="2" charset="2"/>
              </a:rPr>
            </a:br>
            <a:r>
              <a:rPr lang="en-US" altLang="en-US" sz="4000" b="1" i="1" dirty="0">
                <a:solidFill>
                  <a:schemeClr val="hlink"/>
                </a:solidFill>
                <a:sym typeface="Wingdings" pitchFamily="2" charset="2"/>
              </a:rPr>
              <a:t>(stem-changing verbs OUE)</a:t>
            </a:r>
            <a:endParaRPr lang="en-US" altLang="en-US" sz="4000" b="1" dirty="0">
              <a:solidFill>
                <a:srgbClr val="008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altLang="en-US" dirty="0"/>
              <a:t>Another set of stem-changing verbs are:</a:t>
            </a:r>
          </a:p>
          <a:p>
            <a:pPr marL="914400" lvl="1" indent="-457200">
              <a:buFont typeface="Wingdings" pitchFamily="2" charset="2"/>
              <a:buChar char="p"/>
            </a:pPr>
            <a:r>
              <a:rPr lang="en-US" altLang="en-US" sz="2800" dirty="0" err="1"/>
              <a:t>V</a:t>
            </a:r>
            <a:r>
              <a:rPr lang="en-US" altLang="en-US" sz="2800" b="1" dirty="0" err="1">
                <a:solidFill>
                  <a:srgbClr val="FF0000"/>
                </a:solidFill>
              </a:rPr>
              <a:t>o</a:t>
            </a:r>
            <a:r>
              <a:rPr lang="en-US" altLang="en-US" sz="2800" dirty="0" err="1"/>
              <a:t>lver</a:t>
            </a:r>
            <a:r>
              <a:rPr lang="en-US" altLang="en-US" sz="2800" dirty="0"/>
              <a:t> </a:t>
            </a:r>
            <a:r>
              <a:rPr lang="en-US" altLang="en-US" sz="2800" i="1" dirty="0"/>
              <a:t>(to return to a place)</a:t>
            </a:r>
            <a:endParaRPr lang="en-US" altLang="en-US" sz="2800" dirty="0"/>
          </a:p>
          <a:p>
            <a:pPr marL="914400" lvl="1" indent="-457200">
              <a:buFont typeface="Wingdings" pitchFamily="2" charset="2"/>
              <a:buChar char="p"/>
            </a:pPr>
            <a:r>
              <a:rPr lang="en-US" altLang="en-US" sz="2800" dirty="0" err="1"/>
              <a:t>P</a:t>
            </a:r>
            <a:r>
              <a:rPr lang="en-US" altLang="en-US" sz="2800" b="1" dirty="0" err="1">
                <a:solidFill>
                  <a:srgbClr val="FF0000"/>
                </a:solidFill>
              </a:rPr>
              <a:t>o</a:t>
            </a:r>
            <a:r>
              <a:rPr lang="en-US" altLang="en-US" sz="2800" dirty="0" err="1"/>
              <a:t>der</a:t>
            </a:r>
            <a:r>
              <a:rPr lang="en-US" altLang="en-US" sz="2800" dirty="0"/>
              <a:t> </a:t>
            </a:r>
            <a:r>
              <a:rPr lang="en-US" altLang="en-US" sz="2800" i="1" dirty="0"/>
              <a:t>(to be able to do)</a:t>
            </a:r>
            <a:endParaRPr lang="en-US" altLang="en-US" sz="2800" dirty="0"/>
          </a:p>
          <a:p>
            <a:pPr marL="914400" lvl="1" indent="-457200">
              <a:buFont typeface="Wingdings" pitchFamily="2" charset="2"/>
              <a:buChar char="p"/>
            </a:pPr>
            <a:r>
              <a:rPr lang="en-US" altLang="en-US" sz="2800" dirty="0" err="1"/>
              <a:t>D</a:t>
            </a:r>
            <a:r>
              <a:rPr lang="en-US" altLang="en-US" sz="2800" b="1" dirty="0" err="1">
                <a:solidFill>
                  <a:srgbClr val="FF0000"/>
                </a:solidFill>
              </a:rPr>
              <a:t>o</a:t>
            </a:r>
            <a:r>
              <a:rPr lang="en-US" altLang="en-US" sz="2800" dirty="0" err="1"/>
              <a:t>rmir</a:t>
            </a:r>
            <a:r>
              <a:rPr lang="en-US" altLang="en-US" sz="2800" dirty="0"/>
              <a:t> </a:t>
            </a:r>
            <a:r>
              <a:rPr lang="en-US" altLang="en-US" sz="2800" i="1" dirty="0"/>
              <a:t>(to sleep)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altLang="en-US" dirty="0"/>
              <a:t>The </a:t>
            </a:r>
            <a:r>
              <a:rPr lang="en-US" altLang="en-US" b="1" dirty="0">
                <a:solidFill>
                  <a:srgbClr val="FF0000"/>
                </a:solidFill>
              </a:rPr>
              <a:t>O</a:t>
            </a:r>
            <a:r>
              <a:rPr lang="en-US" altLang="en-US" dirty="0">
                <a:solidFill>
                  <a:srgbClr val="008000"/>
                </a:solidFill>
              </a:rPr>
              <a:t> </a:t>
            </a:r>
            <a:r>
              <a:rPr lang="en-US" altLang="en-US" dirty="0"/>
              <a:t>of the stem changes to </a:t>
            </a:r>
            <a:r>
              <a:rPr lang="en-US" altLang="en-US" b="1" dirty="0">
                <a:solidFill>
                  <a:srgbClr val="FF0000"/>
                </a:solidFill>
              </a:rPr>
              <a:t>UE</a:t>
            </a:r>
            <a:r>
              <a:rPr lang="en-US" altLang="en-US" dirty="0"/>
              <a:t> in all forms EXCEPT </a:t>
            </a:r>
            <a:r>
              <a:rPr lang="en-US" altLang="en-US" u="sng" dirty="0" err="1"/>
              <a:t>nosotros</a:t>
            </a:r>
            <a:r>
              <a:rPr lang="en-US" altLang="en-US" dirty="0"/>
              <a:t> (and </a:t>
            </a:r>
            <a:r>
              <a:rPr lang="en-US" altLang="en-US" u="sng" dirty="0" err="1"/>
              <a:t>vosotros</a:t>
            </a:r>
            <a:r>
              <a:rPr lang="en-US" altLang="en-US" dirty="0"/>
              <a:t>). The endings remain the same as in regular –ER/-IR verbs. 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altLang="en-US" dirty="0"/>
              <a:t>So….</a:t>
            </a:r>
          </a:p>
          <a:p>
            <a:pPr marL="533400" indent="-533400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30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173167"/>
              </p:ext>
            </p:extLst>
          </p:nvPr>
        </p:nvGraphicFramePr>
        <p:xfrm>
          <a:off x="76200" y="162043"/>
          <a:ext cx="8915402" cy="2139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471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914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9080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48628">
                <a:tc gridSpan="4">
                  <a:txBody>
                    <a:bodyPr/>
                    <a:lstStyle/>
                    <a:p>
                      <a:pPr algn="ctr"/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</a:t>
                      </a: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lver</a:t>
                      </a:r>
                      <a:r>
                        <a:rPr kumimoji="0" lang="en-US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</a:t>
                      </a:r>
                      <a:r>
                        <a:rPr kumimoji="0" lang="en-US" altLang="en-US" sz="2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(to return)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8628">
                <a:tc>
                  <a:txBody>
                    <a:bodyPr/>
                    <a:lstStyle/>
                    <a:p>
                      <a:r>
                        <a:rPr lang="en-US" sz="2400" dirty="0" err="1"/>
                        <a:t>Yo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Nosotros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8628">
                <a:tc>
                  <a:txBody>
                    <a:bodyPr/>
                    <a:lstStyle/>
                    <a:p>
                      <a:r>
                        <a:rPr lang="en-US" sz="2400" dirty="0" err="1"/>
                        <a:t>Tú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1" dirty="0" err="1"/>
                        <a:t>Vosotros</a:t>
                      </a:r>
                      <a:endParaRPr lang="en-US" sz="2400" i="1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6715">
                <a:tc>
                  <a:txBody>
                    <a:bodyPr/>
                    <a:lstStyle/>
                    <a:p>
                      <a:r>
                        <a:rPr lang="en-US" sz="2400" dirty="0" err="1"/>
                        <a:t>Él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ella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Ud</a:t>
                      </a:r>
                      <a:r>
                        <a:rPr lang="en-US" sz="2400" dirty="0"/>
                        <a:t>.</a:t>
                      </a: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Ellos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Ellas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Uds</a:t>
                      </a:r>
                      <a:r>
                        <a:rPr lang="en-US" sz="2400" dirty="0"/>
                        <a:t>.</a:t>
                      </a: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413412"/>
              </p:ext>
            </p:extLst>
          </p:nvPr>
        </p:nvGraphicFramePr>
        <p:xfrm>
          <a:off x="533401" y="2405182"/>
          <a:ext cx="8458199" cy="2090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90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294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371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39421">
                <a:tc gridSpan="4">
                  <a:txBody>
                    <a:bodyPr/>
                    <a:lstStyle/>
                    <a:p>
                      <a:pPr algn="ctr"/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</a:t>
                      </a: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der</a:t>
                      </a:r>
                      <a:r>
                        <a:rPr kumimoji="0" lang="en-US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(to be able to)</a:t>
                      </a:r>
                      <a:endParaRPr lang="en-US" sz="2800" dirty="0">
                        <a:solidFill>
                          <a:srgbClr val="FFC000"/>
                        </a:solidFill>
                      </a:endParaRP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r>
                        <a:rPr lang="en-US" sz="2400" dirty="0" err="1"/>
                        <a:t>Yo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Nosotros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r>
                        <a:rPr lang="en-US" sz="2400" dirty="0" err="1"/>
                        <a:t>Tú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1" dirty="0" err="1"/>
                        <a:t>Vosotros</a:t>
                      </a:r>
                      <a:endParaRPr lang="en-US" sz="2400" i="1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58136">
                <a:tc>
                  <a:txBody>
                    <a:bodyPr/>
                    <a:lstStyle/>
                    <a:p>
                      <a:r>
                        <a:rPr lang="en-US" sz="2400" dirty="0" err="1"/>
                        <a:t>Él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ella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Ud</a:t>
                      </a:r>
                      <a:r>
                        <a:rPr lang="en-US" sz="2400" dirty="0"/>
                        <a:t>.</a:t>
                      </a: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Ellos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Ellas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Uds</a:t>
                      </a:r>
                      <a:r>
                        <a:rPr lang="en-US" sz="2400" dirty="0"/>
                        <a:t>.</a:t>
                      </a: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783845"/>
              </p:ext>
            </p:extLst>
          </p:nvPr>
        </p:nvGraphicFramePr>
        <p:xfrm>
          <a:off x="152400" y="4572001"/>
          <a:ext cx="8610600" cy="2139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920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135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810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4862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</a:t>
                      </a: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rmir</a:t>
                      </a:r>
                      <a:r>
                        <a:rPr kumimoji="0" lang="en-US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(to sleep)</a:t>
                      </a:r>
                      <a:endParaRPr kumimoji="0" lang="en-US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8628">
                <a:tc>
                  <a:txBody>
                    <a:bodyPr/>
                    <a:lstStyle/>
                    <a:p>
                      <a:r>
                        <a:rPr lang="en-US" sz="2400" dirty="0" err="1"/>
                        <a:t>Yo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Nosotros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8628">
                <a:tc>
                  <a:txBody>
                    <a:bodyPr/>
                    <a:lstStyle/>
                    <a:p>
                      <a:r>
                        <a:rPr lang="en-US" sz="2400" dirty="0" err="1"/>
                        <a:t>Tú</a:t>
                      </a:r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1" dirty="0" err="1"/>
                        <a:t>Vosotros</a:t>
                      </a:r>
                      <a:endParaRPr lang="en-US" sz="2400" i="1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6715">
                <a:tc>
                  <a:txBody>
                    <a:bodyPr/>
                    <a:lstStyle/>
                    <a:p>
                      <a:r>
                        <a:rPr lang="en-US" sz="2400" dirty="0" err="1"/>
                        <a:t>Él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ella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Ud</a:t>
                      </a:r>
                      <a:r>
                        <a:rPr lang="en-US" sz="2400" dirty="0"/>
                        <a:t>.</a:t>
                      </a: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Ellos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Ellas</a:t>
                      </a:r>
                      <a:r>
                        <a:rPr lang="en-US" sz="2400" dirty="0"/>
                        <a:t> </a:t>
                      </a:r>
                      <a:r>
                        <a:rPr lang="en-US" sz="2400" dirty="0" err="1"/>
                        <a:t>Uds</a:t>
                      </a:r>
                      <a:r>
                        <a:rPr lang="en-US" sz="2400" dirty="0"/>
                        <a:t>.</a:t>
                      </a:r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45707" marB="45707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581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en-US" sz="4000">
                <a:solidFill>
                  <a:srgbClr val="008000"/>
                </a:solidFill>
              </a:rPr>
              <a:t>Verbos de cambio radical U</a:t>
            </a:r>
            <a:r>
              <a:rPr lang="en-US" altLang="en-US" sz="4000">
                <a:solidFill>
                  <a:srgbClr val="008000"/>
                </a:solidFill>
                <a:sym typeface="Wingdings" pitchFamily="2" charset="2"/>
              </a:rPr>
              <a:t>UE</a:t>
            </a:r>
            <a:br>
              <a:rPr lang="en-US" altLang="en-US" sz="4000">
                <a:solidFill>
                  <a:srgbClr val="008000"/>
                </a:solidFill>
                <a:sym typeface="Wingdings" pitchFamily="2" charset="2"/>
              </a:rPr>
            </a:br>
            <a:r>
              <a:rPr lang="en-US" altLang="en-US" sz="4000" i="1">
                <a:solidFill>
                  <a:schemeClr val="hlink"/>
                </a:solidFill>
                <a:sym typeface="Wingdings" pitchFamily="2" charset="2"/>
              </a:rPr>
              <a:t>(Stem-changing verbs UUE)</a:t>
            </a:r>
            <a:endParaRPr lang="en-US" altLang="en-US" sz="4000">
              <a:solidFill>
                <a:srgbClr val="008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12875"/>
            <a:ext cx="8686800" cy="44545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chemeClr val="bg2"/>
                </a:solidFill>
              </a:rPr>
              <a:t>2. </a:t>
            </a:r>
            <a:r>
              <a:rPr lang="en-US" altLang="en-US" dirty="0"/>
              <a:t>The </a:t>
            </a:r>
            <a:r>
              <a:rPr lang="en-US" altLang="en-US" dirty="0">
                <a:solidFill>
                  <a:srgbClr val="FF0000"/>
                </a:solidFill>
              </a:rPr>
              <a:t>U</a:t>
            </a:r>
            <a:r>
              <a:rPr lang="en-US" altLang="en-US" dirty="0">
                <a:solidFill>
                  <a:schemeClr val="accent2"/>
                </a:solidFill>
              </a:rPr>
              <a:t> </a:t>
            </a:r>
            <a:r>
              <a:rPr lang="en-US" altLang="en-US" dirty="0"/>
              <a:t>in the verb J</a:t>
            </a:r>
            <a:r>
              <a:rPr lang="en-US" altLang="en-US" dirty="0">
                <a:solidFill>
                  <a:srgbClr val="FF0000"/>
                </a:solidFill>
              </a:rPr>
              <a:t>U</a:t>
            </a:r>
            <a:r>
              <a:rPr lang="en-US" altLang="en-US" dirty="0"/>
              <a:t>GAR </a:t>
            </a:r>
            <a:r>
              <a:rPr lang="en-US" altLang="en-US" i="1" dirty="0"/>
              <a:t>(to play)</a:t>
            </a:r>
            <a:r>
              <a:rPr lang="en-US" altLang="en-US" dirty="0"/>
              <a:t> changes to </a:t>
            </a:r>
            <a:r>
              <a:rPr lang="en-US" altLang="en-US" dirty="0">
                <a:solidFill>
                  <a:srgbClr val="FF0000"/>
                </a:solidFill>
              </a:rPr>
              <a:t>UE</a:t>
            </a:r>
            <a:r>
              <a:rPr lang="en-US" altLang="en-US" dirty="0">
                <a:solidFill>
                  <a:schemeClr val="accent2"/>
                </a:solidFill>
              </a:rPr>
              <a:t> </a:t>
            </a:r>
            <a:r>
              <a:rPr lang="en-US" altLang="en-US" dirty="0"/>
              <a:t>in all forms EXCEPT </a:t>
            </a:r>
            <a:r>
              <a:rPr lang="en-US" altLang="en-US" u="sng" dirty="0" err="1"/>
              <a:t>nosotros</a:t>
            </a:r>
            <a:r>
              <a:rPr lang="en-US" altLang="en-US" dirty="0"/>
              <a:t> and </a:t>
            </a:r>
            <a:r>
              <a:rPr lang="en-US" altLang="en-US" u="sng" dirty="0" err="1"/>
              <a:t>vosotros</a:t>
            </a:r>
            <a:r>
              <a:rPr lang="en-US" altLang="en-US" dirty="0"/>
              <a:t>. The endings are the same as the regular –AR verbs. TRY IT!’</a:t>
            </a:r>
          </a:p>
          <a:p>
            <a:pPr>
              <a:buFont typeface="Wingdings" pitchFamily="2" charset="2"/>
              <a:buNone/>
            </a:pPr>
            <a:endParaRPr lang="en-US" altLang="en-US" dirty="0"/>
          </a:p>
          <a:p>
            <a:pPr>
              <a:buFont typeface="Wingdings" pitchFamily="2" charset="2"/>
              <a:buNone/>
            </a:pPr>
            <a:endParaRPr lang="en-US" altLang="en-US" dirty="0"/>
          </a:p>
        </p:txBody>
      </p:sp>
      <p:graphicFrame>
        <p:nvGraphicFramePr>
          <p:cNvPr id="17441" name="Group 3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72060418"/>
              </p:ext>
            </p:extLst>
          </p:nvPr>
        </p:nvGraphicFramePr>
        <p:xfrm>
          <a:off x="304800" y="3429000"/>
          <a:ext cx="8458199" cy="2194560"/>
        </p:xfrm>
        <a:graphic>
          <a:graphicData uri="http://schemas.openxmlformats.org/drawingml/2006/table">
            <a:tbl>
              <a:tblPr/>
              <a:tblGrid>
                <a:gridCol w="23681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00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3001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3001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5125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J</a:t>
                      </a:r>
                      <a:r>
                        <a:rPr kumimoji="0" lang="en-US" alt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</a:t>
                      </a:r>
                      <a:r>
                        <a:rPr kumimoji="0" lang="en-US" alt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</a:t>
                      </a:r>
                      <a:r>
                        <a:rPr kumimoji="0" lang="en-US" altLang="en-US" sz="2400" b="1" i="0" u="sng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ar</a:t>
                      </a: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(To play)</a:t>
                      </a:r>
                      <a:endParaRPr kumimoji="0" lang="en-US" altLang="en-US" sz="2400" b="1" i="0" u="sng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1" i="0" u="sng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1" i="0" u="sng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3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Nosotros</a:t>
                      </a:r>
                      <a:endParaRPr kumimoji="0" lang="en-US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3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Vosotros</a:t>
                      </a:r>
                      <a:endParaRPr kumimoji="0" lang="en-US" altLang="en-U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5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Él ella 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8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7442" name="Text Box 34"/>
          <p:cNvSpPr txBox="1">
            <a:spLocks noChangeArrowheads="1"/>
          </p:cNvSpPr>
          <p:nvPr/>
        </p:nvSpPr>
        <p:spPr bwMode="auto">
          <a:xfrm>
            <a:off x="2667000" y="3838576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J</a:t>
            </a:r>
            <a:r>
              <a:rPr lang="es-ES_tradnl" altLang="en-US" sz="2800" b="1" dirty="0">
                <a:solidFill>
                  <a:srgbClr val="FF0000"/>
                </a:solidFill>
                <a:latin typeface="Arial" charset="0"/>
              </a:rPr>
              <a:t>ue</a:t>
            </a:r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g</a:t>
            </a:r>
            <a:r>
              <a:rPr lang="es-ES_tradnl" altLang="en-US" sz="2800" b="1" u="sng" dirty="0">
                <a:solidFill>
                  <a:srgbClr val="0000FF"/>
                </a:solidFill>
                <a:latin typeface="Arial" charset="0"/>
              </a:rPr>
              <a:t>o</a:t>
            </a:r>
          </a:p>
        </p:txBody>
      </p:sp>
      <p:sp>
        <p:nvSpPr>
          <p:cNvPr id="17443" name="Text Box 35"/>
          <p:cNvSpPr txBox="1">
            <a:spLocks noChangeArrowheads="1"/>
          </p:cNvSpPr>
          <p:nvPr/>
        </p:nvSpPr>
        <p:spPr bwMode="auto">
          <a:xfrm>
            <a:off x="2667000" y="4295775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J</a:t>
            </a:r>
            <a:r>
              <a:rPr lang="es-ES_tradnl" altLang="en-US" sz="2800" b="1" dirty="0">
                <a:solidFill>
                  <a:srgbClr val="FF0000"/>
                </a:solidFill>
                <a:latin typeface="Arial" charset="0"/>
              </a:rPr>
              <a:t>ue</a:t>
            </a:r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g</a:t>
            </a:r>
            <a:r>
              <a:rPr lang="es-ES_tradnl" altLang="en-US" sz="2800" b="1" u="sng" dirty="0">
                <a:solidFill>
                  <a:srgbClr val="0000FF"/>
                </a:solidFill>
                <a:latin typeface="Arial" charset="0"/>
              </a:rPr>
              <a:t>as</a:t>
            </a:r>
          </a:p>
        </p:txBody>
      </p:sp>
      <p:sp>
        <p:nvSpPr>
          <p:cNvPr id="17444" name="Text Box 36"/>
          <p:cNvSpPr txBox="1">
            <a:spLocks noChangeArrowheads="1"/>
          </p:cNvSpPr>
          <p:nvPr/>
        </p:nvSpPr>
        <p:spPr bwMode="auto">
          <a:xfrm>
            <a:off x="2667000" y="4814888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J</a:t>
            </a:r>
            <a:r>
              <a:rPr lang="es-ES_tradnl" altLang="en-US" sz="2800" b="1" dirty="0">
                <a:solidFill>
                  <a:srgbClr val="FF0000"/>
                </a:solidFill>
                <a:latin typeface="Arial" charset="0"/>
              </a:rPr>
              <a:t>ue</a:t>
            </a:r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g</a:t>
            </a:r>
            <a:r>
              <a:rPr lang="es-ES_tradnl" altLang="en-US" sz="2800" b="1" u="sng" dirty="0">
                <a:solidFill>
                  <a:srgbClr val="0000FF"/>
                </a:solidFill>
                <a:latin typeface="Arial" charset="0"/>
              </a:rPr>
              <a:t>a</a:t>
            </a:r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6781800" y="3838576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>
                <a:solidFill>
                  <a:srgbClr val="0000FF"/>
                </a:solidFill>
                <a:latin typeface="Arial" charset="0"/>
              </a:rPr>
              <a:t>Jug</a:t>
            </a:r>
            <a:r>
              <a:rPr lang="es-ES_tradnl" altLang="en-US" sz="2800" b="1" u="sng">
                <a:solidFill>
                  <a:srgbClr val="0000FF"/>
                </a:solidFill>
                <a:latin typeface="Arial" charset="0"/>
              </a:rPr>
              <a:t>amos</a:t>
            </a:r>
          </a:p>
        </p:txBody>
      </p:sp>
      <p:sp>
        <p:nvSpPr>
          <p:cNvPr id="17446" name="Text Box 38"/>
          <p:cNvSpPr txBox="1">
            <a:spLocks noChangeArrowheads="1"/>
          </p:cNvSpPr>
          <p:nvPr/>
        </p:nvSpPr>
        <p:spPr bwMode="auto">
          <a:xfrm>
            <a:off x="6705600" y="4281488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i="1" dirty="0">
                <a:solidFill>
                  <a:srgbClr val="0000FF"/>
                </a:solidFill>
                <a:latin typeface="Arial" charset="0"/>
              </a:rPr>
              <a:t>Jug</a:t>
            </a:r>
            <a:r>
              <a:rPr lang="es-ES_tradnl" altLang="en-US" sz="2800" i="1" u="sng" dirty="0">
                <a:solidFill>
                  <a:srgbClr val="0000FF"/>
                </a:solidFill>
                <a:latin typeface="Arial" charset="0"/>
              </a:rPr>
              <a:t>áis</a:t>
            </a:r>
          </a:p>
        </p:txBody>
      </p:sp>
      <p:sp>
        <p:nvSpPr>
          <p:cNvPr id="17447" name="Text Box 39"/>
          <p:cNvSpPr txBox="1">
            <a:spLocks noChangeArrowheads="1"/>
          </p:cNvSpPr>
          <p:nvPr/>
        </p:nvSpPr>
        <p:spPr bwMode="auto">
          <a:xfrm>
            <a:off x="6781800" y="4800600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J</a:t>
            </a:r>
            <a:r>
              <a:rPr lang="es-ES_tradnl" altLang="en-US" sz="2800" b="1" dirty="0">
                <a:solidFill>
                  <a:srgbClr val="FF0000"/>
                </a:solidFill>
                <a:latin typeface="Arial" charset="0"/>
              </a:rPr>
              <a:t>ue</a:t>
            </a:r>
            <a:r>
              <a:rPr lang="es-ES_tradnl" altLang="en-US" sz="2800" b="1" dirty="0">
                <a:solidFill>
                  <a:srgbClr val="0000FF"/>
                </a:solidFill>
                <a:latin typeface="Arial" charset="0"/>
              </a:rPr>
              <a:t>g</a:t>
            </a:r>
            <a:r>
              <a:rPr lang="es-ES_tradnl" altLang="en-US" sz="2800" b="1" u="sng" dirty="0">
                <a:solidFill>
                  <a:srgbClr val="0000FF"/>
                </a:solidFill>
                <a:latin typeface="Arial" charset="0"/>
              </a:rPr>
              <a:t>an</a:t>
            </a:r>
          </a:p>
        </p:txBody>
      </p:sp>
    </p:spTree>
    <p:extLst>
      <p:ext uri="{BB962C8B-B14F-4D97-AF65-F5344CB8AC3E}">
        <p14:creationId xmlns:p14="http://schemas.microsoft.com/office/powerpoint/2010/main" val="64206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366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Verbos de la “Bota”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229600" cy="5410200"/>
          </a:xfrm>
        </p:spPr>
        <p:txBody>
          <a:bodyPr/>
          <a:lstStyle/>
          <a:p>
            <a:pPr eaLnBrk="1" hangingPunct="1"/>
            <a:r>
              <a:rPr lang="en-US" altLang="en-US" smtClean="0"/>
              <a:t>Stem-changing verbs are also known as “BOOT” verbs.</a:t>
            </a:r>
          </a:p>
          <a:p>
            <a:pPr eaLnBrk="1" hangingPunct="1"/>
            <a:r>
              <a:rPr lang="en-US" altLang="en-US" smtClean="0"/>
              <a:t>conjugate the verb in BOOT FORM…</a:t>
            </a:r>
          </a:p>
          <a:p>
            <a:pPr algn="ctr" eaLnBrk="1" hangingPunct="1">
              <a:buFontTx/>
              <a:buNone/>
            </a:pPr>
            <a:r>
              <a:rPr lang="en-US" altLang="en-US" b="1" smtClean="0">
                <a:solidFill>
                  <a:srgbClr val="0000FF"/>
                </a:solidFill>
              </a:rPr>
              <a:t>Devolver</a:t>
            </a:r>
            <a:r>
              <a:rPr lang="en-US" altLang="en-US" sz="2400" b="1" smtClean="0">
                <a:solidFill>
                  <a:srgbClr val="0000FF"/>
                </a:solidFill>
              </a:rPr>
              <a:t> </a:t>
            </a:r>
            <a:r>
              <a:rPr lang="en-US" altLang="en-US" sz="2400" i="1" smtClean="0">
                <a:solidFill>
                  <a:srgbClr val="0000FF"/>
                </a:solidFill>
              </a:rPr>
              <a:t>(to return something)</a:t>
            </a:r>
            <a:r>
              <a:rPr lang="en-US" altLang="en-US" b="1" smtClean="0">
                <a:solidFill>
                  <a:srgbClr val="0000FF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              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		          </a:t>
            </a:r>
            <a:r>
              <a:rPr lang="en-US" altLang="en-US" sz="2400" smtClean="0"/>
              <a:t>Yo		      Nosotros</a:t>
            </a:r>
          </a:p>
          <a:p>
            <a:pPr eaLnBrk="1" hangingPunct="1">
              <a:buFontTx/>
              <a:buNone/>
            </a:pPr>
            <a:r>
              <a:rPr lang="en-US" altLang="en-US" sz="2400" smtClean="0"/>
              <a:t>		              Tú	                 </a:t>
            </a:r>
            <a:r>
              <a:rPr lang="en-US" altLang="en-US" sz="2400" i="1" smtClean="0"/>
              <a:t>vosotros</a:t>
            </a:r>
          </a:p>
          <a:p>
            <a:pPr eaLnBrk="1" hangingPunct="1">
              <a:buFontTx/>
              <a:buNone/>
            </a:pPr>
            <a:r>
              <a:rPr lang="en-US" altLang="en-US" sz="2400" i="1" smtClean="0"/>
              <a:t>	          </a:t>
            </a:r>
            <a:r>
              <a:rPr lang="en-US" altLang="en-US" sz="2400" smtClean="0"/>
              <a:t>Él ella Ud	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743200" y="3962400"/>
            <a:ext cx="1724025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lvo 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743200" y="4419600"/>
            <a:ext cx="1709738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lves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754313" y="4876800"/>
            <a:ext cx="1708150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lve 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649913" y="3962400"/>
            <a:ext cx="1998662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Devolvemos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649913" y="4419600"/>
            <a:ext cx="16224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Devolvéis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257675" y="4876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Ellos ellas Uds.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278313" y="4876800"/>
            <a:ext cx="1809750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Dev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lven 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819400" y="5334000"/>
            <a:ext cx="533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900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276600" y="5334000"/>
            <a:ext cx="2667000" cy="1682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500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286000" y="3581400"/>
            <a:ext cx="3810000" cy="2667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04800" y="3352800"/>
            <a:ext cx="3162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See…..it’s a BOOT!!!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762000" y="6248400"/>
            <a:ext cx="7512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00FF"/>
                </a:solidFill>
              </a:rPr>
              <a:t>YOU ONLY CHANGE WHAT IS </a:t>
            </a:r>
            <a:r>
              <a:rPr lang="en-US" altLang="en-US" sz="2400" b="1" u="sng">
                <a:solidFill>
                  <a:srgbClr val="FF0000"/>
                </a:solidFill>
              </a:rPr>
              <a:t>INSIDE</a:t>
            </a:r>
            <a:r>
              <a:rPr lang="en-US" altLang="en-US" sz="2400" b="1">
                <a:solidFill>
                  <a:srgbClr val="0000FF"/>
                </a:solidFill>
              </a:rPr>
              <a:t> THE BOOT!!</a:t>
            </a:r>
          </a:p>
        </p:txBody>
      </p:sp>
    </p:spTree>
    <p:extLst>
      <p:ext uri="{BB962C8B-B14F-4D97-AF65-F5344CB8AC3E}">
        <p14:creationId xmlns:p14="http://schemas.microsoft.com/office/powerpoint/2010/main" val="350037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TRY IT …..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altLang="en-US" dirty="0"/>
              <a:t>Conjugate the </a:t>
            </a:r>
            <a:r>
              <a:rPr lang="en-US" altLang="en-US" dirty="0" err="1">
                <a:solidFill>
                  <a:srgbClr val="0000FF"/>
                </a:solidFill>
              </a:rPr>
              <a:t>Poder</a:t>
            </a:r>
            <a:r>
              <a:rPr lang="en-US" altLang="en-US" dirty="0"/>
              <a:t> &amp; </a:t>
            </a:r>
            <a:r>
              <a:rPr lang="en-US" altLang="en-US" dirty="0" err="1">
                <a:solidFill>
                  <a:srgbClr val="0000FF"/>
                </a:solidFill>
              </a:rPr>
              <a:t>Jugar</a:t>
            </a:r>
            <a:r>
              <a:rPr lang="en-US" altLang="en-US" dirty="0"/>
              <a:t>:</a:t>
            </a:r>
          </a:p>
          <a:p>
            <a:pPr eaLnBrk="1" hangingPunct="1">
              <a:buFontTx/>
              <a:buNone/>
              <a:defRPr/>
            </a:pPr>
            <a:r>
              <a:rPr lang="en-US" altLang="en-US" sz="2400" dirty="0"/>
              <a:t>                      </a:t>
            </a:r>
            <a:r>
              <a:rPr lang="en-US" altLang="en-US" sz="2400" b="1" dirty="0" err="1">
                <a:solidFill>
                  <a:srgbClr val="0000FF"/>
                </a:solidFill>
              </a:rPr>
              <a:t>Poder</a:t>
            </a:r>
            <a:r>
              <a:rPr lang="en-US" altLang="en-US" sz="2400" b="1" dirty="0">
                <a:solidFill>
                  <a:srgbClr val="0000FF"/>
                </a:solidFill>
              </a:rPr>
              <a:t> </a:t>
            </a:r>
            <a:r>
              <a:rPr lang="en-US" altLang="en-US" sz="1800" i="1" dirty="0">
                <a:solidFill>
                  <a:srgbClr val="0000FF"/>
                </a:solidFill>
              </a:rPr>
              <a:t>to be able to</a:t>
            </a:r>
            <a:endParaRPr lang="en-US" altLang="en-US" sz="1800" b="1" dirty="0"/>
          </a:p>
          <a:p>
            <a:pPr eaLnBrk="1" hangingPunct="1">
              <a:buFontTx/>
              <a:buNone/>
              <a:defRPr/>
            </a:pPr>
            <a:r>
              <a:rPr lang="en-US" altLang="en-US" sz="2400" dirty="0" err="1"/>
              <a:t>Yo</a:t>
            </a:r>
            <a:r>
              <a:rPr lang="en-US" altLang="en-US" sz="2400" dirty="0"/>
              <a:t>		            </a:t>
            </a:r>
            <a:r>
              <a:rPr lang="en-US" altLang="en-US" sz="2400" dirty="0" err="1"/>
              <a:t>Nosotros</a:t>
            </a:r>
            <a:endParaRPr lang="en-US" altLang="en-US" sz="2400" dirty="0"/>
          </a:p>
          <a:p>
            <a:pPr eaLnBrk="1" hangingPunct="1">
              <a:buFontTx/>
              <a:buNone/>
              <a:defRPr/>
            </a:pPr>
            <a:r>
              <a:rPr lang="en-US" altLang="en-US" sz="2400" dirty="0" err="1"/>
              <a:t>Tú</a:t>
            </a:r>
            <a:r>
              <a:rPr lang="en-US" altLang="en-US" sz="2400" dirty="0"/>
              <a:t>	                       </a:t>
            </a:r>
            <a:r>
              <a:rPr lang="en-US" altLang="en-US" sz="2400" i="1" dirty="0" err="1"/>
              <a:t>vosotros</a:t>
            </a:r>
            <a:endParaRPr lang="en-US" altLang="en-US" sz="2400" i="1" dirty="0"/>
          </a:p>
          <a:p>
            <a:pPr eaLnBrk="1" hangingPunct="1">
              <a:buFontTx/>
              <a:buNone/>
              <a:defRPr/>
            </a:pPr>
            <a:r>
              <a:rPr lang="en-US" altLang="en-US" sz="2400" dirty="0" err="1"/>
              <a:t>Él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ella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Ud</a:t>
            </a:r>
            <a:endParaRPr lang="en-US" altLang="en-US" sz="2400" dirty="0"/>
          </a:p>
          <a:p>
            <a:pPr eaLnBrk="1" hangingPunct="1">
              <a:buFontTx/>
              <a:buNone/>
              <a:defRPr/>
            </a:pPr>
            <a:endParaRPr lang="en-US" altLang="en-US" sz="2400" dirty="0"/>
          </a:p>
          <a:p>
            <a:pPr eaLnBrk="1" hangingPunct="1">
              <a:buFontTx/>
              <a:buNone/>
              <a:defRPr/>
            </a:pPr>
            <a:r>
              <a:rPr lang="en-US" altLang="en-US" sz="2400" dirty="0"/>
              <a:t>                      </a:t>
            </a:r>
            <a:r>
              <a:rPr lang="en-US" altLang="en-US" sz="2400" b="1" dirty="0" err="1">
                <a:solidFill>
                  <a:srgbClr val="0000FF"/>
                </a:solidFill>
              </a:rPr>
              <a:t>Jugar</a:t>
            </a:r>
            <a:r>
              <a:rPr lang="en-US" altLang="en-US" sz="2400" dirty="0"/>
              <a:t>	</a:t>
            </a:r>
            <a:r>
              <a:rPr lang="en-US" altLang="en-US" sz="2000" i="1" dirty="0">
                <a:solidFill>
                  <a:srgbClr val="0000FF"/>
                </a:solidFill>
              </a:rPr>
              <a:t>to play</a:t>
            </a:r>
            <a:endParaRPr lang="en-US" altLang="en-US" sz="2000" dirty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en-US" altLang="en-US" sz="2400" dirty="0" err="1"/>
              <a:t>Yo</a:t>
            </a:r>
            <a:r>
              <a:rPr lang="en-US" altLang="en-US" sz="2400" dirty="0"/>
              <a:t>		            </a:t>
            </a:r>
            <a:r>
              <a:rPr lang="en-US" altLang="en-US" sz="2400" dirty="0" err="1"/>
              <a:t>Nosotros</a:t>
            </a:r>
            <a:endParaRPr lang="en-US" altLang="en-US" sz="2400" dirty="0"/>
          </a:p>
          <a:p>
            <a:pPr eaLnBrk="1" hangingPunct="1">
              <a:buFontTx/>
              <a:buNone/>
              <a:defRPr/>
            </a:pPr>
            <a:r>
              <a:rPr lang="en-US" altLang="en-US" sz="2400" dirty="0" err="1"/>
              <a:t>Tú</a:t>
            </a:r>
            <a:r>
              <a:rPr lang="en-US" altLang="en-US" sz="2400" dirty="0"/>
              <a:t>	                       </a:t>
            </a:r>
            <a:r>
              <a:rPr lang="en-US" altLang="en-US" sz="2400" i="1" dirty="0" err="1"/>
              <a:t>vosotros</a:t>
            </a:r>
            <a:endParaRPr lang="en-US" altLang="en-US" sz="2400" i="1" dirty="0"/>
          </a:p>
          <a:p>
            <a:pPr eaLnBrk="1" hangingPunct="1">
              <a:buFontTx/>
              <a:buNone/>
              <a:defRPr/>
            </a:pPr>
            <a:r>
              <a:rPr lang="en-US" altLang="en-US" sz="2400" dirty="0" err="1"/>
              <a:t>Él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ella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Ud</a:t>
            </a:r>
            <a:endParaRPr lang="en-US" altLang="en-US" sz="2400" dirty="0"/>
          </a:p>
          <a:p>
            <a:pPr eaLnBrk="1" hangingPunct="1">
              <a:buFontTx/>
              <a:buNone/>
              <a:defRPr/>
            </a:pPr>
            <a:endParaRPr lang="en-US" altLang="en-US" sz="2400" dirty="0"/>
          </a:p>
          <a:p>
            <a:pPr eaLnBrk="1" hangingPunct="1">
              <a:buFontTx/>
              <a:buNone/>
              <a:defRPr/>
            </a:pPr>
            <a:endParaRPr lang="en-US" altLang="en-US" dirty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819400" y="27432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Ellos ellas Uds.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460500" y="1905000"/>
            <a:ext cx="12827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P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do  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474788" y="2362200"/>
            <a:ext cx="1268412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P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des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476375" y="2819400"/>
            <a:ext cx="126682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P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de  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191000" y="19050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Podemos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191000" y="2362200"/>
            <a:ext cx="1182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Podéis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029200" y="2743200"/>
            <a:ext cx="1284288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P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den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667000" y="2819400"/>
            <a:ext cx="136842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P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den 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447800" y="3276600"/>
            <a:ext cx="533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900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1447800" y="3276600"/>
            <a:ext cx="2667000" cy="1682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500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2819400" y="4953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Ellos ellas Uds.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0" y="4114800"/>
            <a:ext cx="13335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J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go   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1524000" y="4572000"/>
            <a:ext cx="1319213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J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gas 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0" y="5029200"/>
            <a:ext cx="131762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J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ga   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4343400" y="4114800"/>
            <a:ext cx="1522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Jugamos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4343400" y="4572000"/>
            <a:ext cx="114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Jugáis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5105400" y="4953000"/>
            <a:ext cx="125095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J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gan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2819400" y="5029200"/>
            <a:ext cx="1335088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8000"/>
                </a:solidFill>
              </a:rPr>
              <a:t>J</a:t>
            </a:r>
            <a:r>
              <a:rPr lang="en-US" altLang="en-US" sz="2400" b="1">
                <a:solidFill>
                  <a:srgbClr val="FF0000"/>
                </a:solidFill>
              </a:rPr>
              <a:t>ue</a:t>
            </a:r>
            <a:r>
              <a:rPr lang="en-US" altLang="en-US" sz="2400" b="1">
                <a:solidFill>
                  <a:srgbClr val="008000"/>
                </a:solidFill>
              </a:rPr>
              <a:t>gan 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1524000" y="5394325"/>
            <a:ext cx="2667000" cy="1682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500"/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1524000" y="5410200"/>
            <a:ext cx="533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900"/>
          </a:p>
        </p:txBody>
      </p:sp>
    </p:spTree>
    <p:extLst>
      <p:ext uri="{BB962C8B-B14F-4D97-AF65-F5344CB8AC3E}">
        <p14:creationId xmlns:p14="http://schemas.microsoft.com/office/powerpoint/2010/main" val="1103944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2" grpId="1"/>
      <p:bldP spid="7173" grpId="0" animBg="1"/>
      <p:bldP spid="7174" grpId="0" animBg="1"/>
      <p:bldP spid="7175" grpId="0" animBg="1"/>
      <p:bldP spid="7176" grpId="0"/>
      <p:bldP spid="7177" grpId="0"/>
      <p:bldP spid="7178" grpId="0" animBg="1"/>
      <p:bldP spid="7178" grpId="1" animBg="1"/>
      <p:bldP spid="7179" grpId="0" animBg="1"/>
      <p:bldP spid="7180" grpId="0" animBg="1"/>
      <p:bldP spid="7181" grpId="0" animBg="1"/>
      <p:bldP spid="7182" grpId="0"/>
      <p:bldP spid="7182" grpId="1"/>
      <p:bldP spid="7183" grpId="0" animBg="1"/>
      <p:bldP spid="7184" grpId="0" animBg="1"/>
      <p:bldP spid="7185" grpId="0" animBg="1"/>
      <p:bldP spid="7186" grpId="0"/>
      <p:bldP spid="7187" grpId="0"/>
      <p:bldP spid="7188" grpId="0" animBg="1"/>
      <p:bldP spid="7188" grpId="1" animBg="1"/>
      <p:bldP spid="7189" grpId="0" animBg="1"/>
      <p:bldP spid="7190" grpId="0" animBg="1"/>
      <p:bldP spid="719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Tarea</a:t>
            </a:r>
            <a:r>
              <a:rPr lang="en-US" dirty="0">
                <a:solidFill>
                  <a:srgbClr val="FF0000"/>
                </a:solidFill>
              </a:rPr>
              <a:t> # 52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LOS VERBOS DE CAMBIO RADICAL O-&gt;UE</a:t>
            </a:r>
          </a:p>
        </p:txBody>
      </p:sp>
    </p:spTree>
    <p:extLst>
      <p:ext uri="{BB962C8B-B14F-4D97-AF65-F5344CB8AC3E}">
        <p14:creationId xmlns:p14="http://schemas.microsoft.com/office/powerpoint/2010/main" val="249777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358</Words>
  <Application>Microsoft Office PowerPoint</Application>
  <PresentationFormat>On-screen Show (4:3)</PresentationFormat>
  <Paragraphs>97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_______________  Clase 702 la fecha es el 15 de marzo del 2018</vt:lpstr>
      <vt:lpstr>Verbos de cambio radical O UE (stem-changing verbs OUE)</vt:lpstr>
      <vt:lpstr>PowerPoint Presentation</vt:lpstr>
      <vt:lpstr>Verbos de cambio radical UUE (Stem-changing verbs UUE)</vt:lpstr>
      <vt:lpstr>Verbos de la “Bota”</vt:lpstr>
      <vt:lpstr>TRY IT …..</vt:lpstr>
      <vt:lpstr>Tarea # 52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  Clase 702 la fecha es el 14 de marzo del 2018</dc:title>
  <dc:creator>Helen Zumaeta</dc:creator>
  <cp:lastModifiedBy>Helen Zumaeta</cp:lastModifiedBy>
  <cp:revision>4</cp:revision>
  <dcterms:created xsi:type="dcterms:W3CDTF">2018-03-14T21:26:27Z</dcterms:created>
  <dcterms:modified xsi:type="dcterms:W3CDTF">2018-03-15T16:50:57Z</dcterms:modified>
</cp:coreProperties>
</file>